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sldIdLst>
    <p:sldId id="859" r:id="rId2"/>
    <p:sldId id="1245" r:id="rId3"/>
    <p:sldId id="1290" r:id="rId4"/>
    <p:sldId id="1291" r:id="rId5"/>
    <p:sldId id="1292" r:id="rId6"/>
    <p:sldId id="1293" r:id="rId7"/>
    <p:sldId id="1300" r:id="rId8"/>
    <p:sldId id="1301" r:id="rId9"/>
    <p:sldId id="1302" r:id="rId10"/>
    <p:sldId id="1303" r:id="rId11"/>
    <p:sldId id="1304" r:id="rId12"/>
    <p:sldId id="1246" r:id="rId13"/>
    <p:sldId id="1294" r:id="rId14"/>
    <p:sldId id="1295" r:id="rId15"/>
    <p:sldId id="1296" r:id="rId16"/>
    <p:sldId id="1297" r:id="rId17"/>
    <p:sldId id="1298" r:id="rId18"/>
    <p:sldId id="1299" r:id="rId19"/>
    <p:sldId id="1270" r:id="rId20"/>
    <p:sldId id="1268" r:id="rId21"/>
    <p:sldId id="1269" r:id="rId22"/>
    <p:sldId id="1271" r:id="rId23"/>
    <p:sldId id="1272" r:id="rId24"/>
    <p:sldId id="1273" r:id="rId25"/>
    <p:sldId id="1274" r:id="rId26"/>
    <p:sldId id="1275" r:id="rId27"/>
    <p:sldId id="1276" r:id="rId28"/>
    <p:sldId id="1277" r:id="rId29"/>
    <p:sldId id="1278" r:id="rId30"/>
    <p:sldId id="1279" r:id="rId31"/>
    <p:sldId id="1281" r:id="rId32"/>
    <p:sldId id="1280" r:id="rId33"/>
    <p:sldId id="1282" r:id="rId34"/>
    <p:sldId id="1283" r:id="rId35"/>
    <p:sldId id="1284" r:id="rId36"/>
    <p:sldId id="1286" r:id="rId3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340768"/>
            <a:ext cx="11523345" cy="2446824"/>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专题强化突</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破</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专题五  坚定文化自信　守望精神家园</a:t>
            </a:r>
            <a:endParaRPr lang="zh-CN" altLang="en-US"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40872"/>
            <a:ext cx="11485848" cy="3416320"/>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让红色教育</a:t>
            </a:r>
            <a:r>
              <a:rPr lang="en-US" altLang="zh-CN"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走心</a:t>
            </a:r>
            <a:r>
              <a:rPr lang="en-US" altLang="zh-CN"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又</a:t>
            </a:r>
            <a:r>
              <a:rPr lang="en-US" altLang="zh-CN"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走新</a:t>
            </a:r>
            <a:r>
              <a:rPr lang="en-US" altLang="zh-CN"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。习近平总书记强调</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要讲好党的故事、革命的故事、根据地的故事、英雄和烈士的故事</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加强革命传统教育、爱国主义教育、青少年思想道德教育</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把红色基因传承好</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确保红色江山永不变色。</a:t>
            </a:r>
            <a:r>
              <a:rPr lang="en-US" altLang="zh-CN"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en-US" altLang="zh-CN"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⑦⑨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培育和践行社会主义核心价值观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a:solidFill>
                  <a:srgbClr val="000000"/>
                </a:solidFill>
                <a:latin typeface="宋体" panose="02010600030101010101" pitchFamily="2" charset="-122"/>
                <a:cs typeface="Times New Roman" panose="02020603050405020304" pitchFamily="18" charset="0"/>
              </a:rPr>
              <a:t>⑨</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传承和弘扬民族精神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坚持爱国和爱党、爱社会主义高度统一</a:t>
            </a:r>
            <a:endParaRPr lang="zh-CN" altLang="en-US"/>
          </a:p>
        </p:txBody>
      </p:sp>
      <p:sp>
        <p:nvSpPr>
          <p:cNvPr id="3" name="矩形 2"/>
          <p:cNvSpPr/>
          <p:nvPr/>
        </p:nvSpPr>
        <p:spPr>
          <a:xfrm>
            <a:off x="478582" y="1391705"/>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4" name="矩形 3"/>
          <p:cNvSpPr/>
          <p:nvPr/>
        </p:nvSpPr>
        <p:spPr>
          <a:xfrm>
            <a:off x="387426" y="3516280"/>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9988422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62822"/>
            <a:ext cx="11485848" cy="2862322"/>
          </a:xfrm>
        </p:spPr>
        <p:txBody>
          <a:bodyPr/>
          <a:lstStyle/>
          <a:p>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料十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习近平主席在哈尔滨第九届亚洲冬季运动会开幕式欢迎宴会上致辞强调</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纷飞的雪花千姿百态</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不同文明也各具风采。亚洲是世界多彩文明的汇聚之地</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我们要推动彼此包容共存、交流互鉴</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为人类文明发展进步作出更大贡献。</a:t>
            </a:r>
            <a:r>
              <a:rPr lang="en-US" altLang="zh-CN" baseline="30000" smtClean="0">
                <a:solidFill>
                  <a:srgbClr val="000000"/>
                </a:solidFill>
                <a:latin typeface="宋体" panose="02010600030101010101" pitchFamily="2" charset="-122"/>
                <a:cs typeface="Times New Roman" panose="02020603050405020304" pitchFamily="18" charset="0"/>
              </a:rPr>
              <a:t>⑧</a:t>
            </a:r>
          </a:p>
          <a:p>
            <a:pPr hangingPunct="0">
              <a:spcAft>
                <a:spcPts val="0"/>
              </a:spcAft>
              <a:tabLst>
                <a:tab pos="2700655" algn="l"/>
                <a:tab pos="5581015" algn="l"/>
                <a:tab pos="8461375" algn="l"/>
              </a:tabLst>
            </a:pP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文明因交流而多彩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文明因互鉴而丰</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78582" y="1584502"/>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4" name="矩形 3"/>
          <p:cNvSpPr/>
          <p:nvPr/>
        </p:nvSpPr>
        <p:spPr>
          <a:xfrm>
            <a:off x="387426" y="3672734"/>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0282857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4606"/>
            <a:ext cx="11485848" cy="5322163"/>
          </a:xfrm>
        </p:spPr>
        <p:txBody>
          <a:bodyPr/>
          <a:lstStyle/>
          <a:p>
            <a:pPr hangingPunct="0">
              <a:lnSpc>
                <a:spcPct val="13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中国精神包括以爱国主义为核心的民族精神和以改革创新为核心的时代精神。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我国为什么高度重视中华优秀传统文化教育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引导学生继承和弘扬中华优秀传统文化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坚定文化自信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）中华文化源远流长、博大精深。中华文化积淀着中华民族最深层的精神追求，代表着中华民族独特的精神标识，为中华民族的伟大复兴提供精神动力。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文化自信是一个国家、一个民族对自身文化价值的充分肯定，是对自身文化生命力的坚定信念，是更基础、更广泛、更深厚的自信，是一个国家、一个民族发展中最基本、最深沉、最持久的力量。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坚定文化自信，事关国运兴衰、文化安全和民族精神的传承发展。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）增强文化自信，能够坚守中华文化立场，传承中华文化基因，讲好中国故事，传播好中国声音，阐发中国精神，展现中国风貌。</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760985" y="620688"/>
            <a:ext cx="8668443" cy="581910"/>
          </a:xfrm>
          <a:prstGeom prst="rect">
            <a:avLst/>
          </a:prstGeom>
        </p:spPr>
      </p:pic>
    </p:spTree>
    <p:extLst>
      <p:ext uri="{BB962C8B-B14F-4D97-AF65-F5344CB8AC3E}">
        <p14:creationId xmlns:p14="http://schemas.microsoft.com/office/powerpoint/2010/main" val="6000014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2865"/>
            <a:ext cx="11485848" cy="2792239"/>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怎样坚定文化自信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定文化自信，发展中国特色社会主义文化，必须坚持以马克思主义为指导，以习近平文化思想为引领，推动中华优秀传统文化创造性转化、创新性发展，继承革命文化，发展社会主义先进文化，不忘本来，吸收外来，面向未来，不断铸就中华文化新辉煌。</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910573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加强非物质文化遗产保护和传承有什么重要意义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）有利于激发传统文化的活力，促进中华文化的传承，延续文化基因，厚植文化自信。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）有利于增强人们的民族自豪感和文化认同感，坚定文化自信。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）有利于激发人们的爱国情感，弘扬伟大民族精神。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）有利于推动中国特色社会主义文化繁荣发展，加快文化强国建设。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）有利于提高国家文化软实力，增强中华文化的国际竞争力。</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372827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2865"/>
            <a:ext cx="11485848" cy="2792239"/>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为更好地保护非物质文化遗产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请你提出合理化建议。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完善保护非物质文化遗产方面的法律法规。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重视非物质文化遗产的传承与创新，加大对破坏非物质文化遗产的违法犯罪行为的打击力度。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树立保护非物质文化遗产的意识，传承和弘扬中华优秀传统文化。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发现破坏非物质文化遗产的行为及时向有关部门举报。</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640398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守望精神家园</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角度回答传承红色基因、弘扬英烈精神的原因。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）坚定文化自信，发展中国特色社会主义文化，必须继承革命文化。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一个民族要生存和发展，就要有昂扬向上的民族精神，否则就会失去凝聚力和生命力，难以屹立于世界民族之林。</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伟大民族精神始终是中华民族生生不息、发展壮大的强大精神支柱，是维系我国各族人民世世代代团结奋斗的牢固精神纽带，是激励中华儿女为实现中国梦而奋斗的不竭精神动力。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加强红色教育对青少年的成长有何重要意义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）有利于培养青少年的爱国情感，践行社会主义核心价值观。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）有利于引导青少年感党恩、听党话、跟党走。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）有利于引导青少年积极投身社会实践，延伸生命的价值。</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671583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0973"/>
            <a:ext cx="11485848" cy="3970318"/>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运用所学知识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对材料十进行点评。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）文明包含着人类在认识世界、改造世界的过程中积累的宝贵经验，是世界各国各民族对人类作出的不可磨灭的贡献。中华文明在交流互鉴中发展。文明因交流而多彩，文明因互鉴而丰富。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）我们要学习和借鉴人类文明的一切优秀成果，坚持以我为主，兼收并蓄。对其他文明的学习，我们不能只满足于欣赏物件的精美，更应该领略其中蕴含的人</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神。</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747014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0823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为更好地传承和弘扬中华优秀传统文化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各主体应该怎么做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制定并完善保护中华优秀传统文化的法律法规。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加大保护中华优秀传统文化的资金投入力度。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推动中华优秀传统文化创造性转化、创新性发展。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增强与世界文明交流对话的意识，不断丰富和发展中华文化，推动中华文化走向世界。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）学校：开展多种形式的中华优秀传统文化宣传教育活动，让中华优秀传统文化走进校园、走入课堂，营造良好的文化环境。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）青少年：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树立文化自信，主动学习、了解中华优秀传统文化。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在对外交流中，积极宣传中华优秀传统文化。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自觉传承和保护中华优秀传统文化，同一切破坏中华优秀传统文化的行为作斗争。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313237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346237"/>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中华世纪坛序：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大风泱泱，大潮滂滂。洪水图腾蛟龙，烈火涅槃凤凰。文明圣火，千古未绝者，唯我无双；和天地并存，与日月同光。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这体现的中华文化的特点是（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博大精深</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内涵丰富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源远流长</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与时俱进</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2286550" y="764704"/>
            <a:ext cx="7617311" cy="593375"/>
          </a:xfrm>
          <a:prstGeom prst="rect">
            <a:avLst/>
          </a:prstGeom>
        </p:spPr>
      </p:pic>
      <p:sp>
        <p:nvSpPr>
          <p:cNvPr id="5" name="矩形 4"/>
          <p:cNvSpPr/>
          <p:nvPr/>
        </p:nvSpPr>
        <p:spPr>
          <a:xfrm>
            <a:off x="1190036" y="3103464"/>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242655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5170"/>
            <a:ext cx="11485848" cy="3416320"/>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日上午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纪念中国人民抗日战争暨世界反法西斯战争胜利</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周年大会在北京天安门广场隆重举行。</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《松花江上》《在太行山上》《保卫黄河》《没有共产党就没有新中国》</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一首首诞生于抗战烽火中的经典歌曲连唱</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让大家重温中华民族那段艰苦卓绝、气壮山河的峥嵘岁月。</a:t>
            </a:r>
            <a:r>
              <a:rPr lang="en-US" altLang="zh-CN"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smtClean="0"/>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传承中华优秀传统文化与革命文化、增强文化自</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881695" y="764704"/>
            <a:ext cx="8427023" cy="574827"/>
          </a:xfrm>
          <a:prstGeom prst="rect">
            <a:avLst/>
          </a:prstGeom>
        </p:spPr>
      </p:pic>
      <p:sp>
        <p:nvSpPr>
          <p:cNvPr id="4" name="矩形 3"/>
          <p:cNvSpPr/>
          <p:nvPr/>
        </p:nvSpPr>
        <p:spPr>
          <a:xfrm>
            <a:off x="478582" y="1502036"/>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5" name="矩形 4"/>
          <p:cNvSpPr/>
          <p:nvPr/>
        </p:nvSpPr>
        <p:spPr>
          <a:xfrm>
            <a:off x="387426" y="4131828"/>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3505266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6933"/>
            <a:ext cx="11485848" cy="452431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以下是某校文化墙展示的部分内容。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上述材料中可以看出，该文化墙的主题</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构筑中国价值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弘扬社会主义核心价值观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维护祖国统一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促进民族团结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做守法公民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建设法治中国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诚实守信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塑造良好形</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392645750"/>
              </p:ext>
            </p:extLst>
          </p:nvPr>
        </p:nvGraphicFramePr>
        <p:xfrm>
          <a:off x="1918742" y="1777711"/>
          <a:ext cx="7344814" cy="1097280"/>
        </p:xfrm>
        <a:graphic>
          <a:graphicData uri="http://schemas.openxmlformats.org/drawingml/2006/table">
            <a:tbl>
              <a:tblPr firstRow="1" firstCol="1" bandRow="1"/>
              <a:tblGrid>
                <a:gridCol w="941605">
                  <a:extLst>
                    <a:ext uri="{9D8B030D-6E8A-4147-A177-3AD203B41FA5}">
                      <a16:colId xmlns:a16="http://schemas.microsoft.com/office/drawing/2014/main" val="2148395770"/>
                    </a:ext>
                  </a:extLst>
                </a:gridCol>
                <a:gridCol w="2071237">
                  <a:extLst>
                    <a:ext uri="{9D8B030D-6E8A-4147-A177-3AD203B41FA5}">
                      <a16:colId xmlns:a16="http://schemas.microsoft.com/office/drawing/2014/main" val="3851456012"/>
                    </a:ext>
                  </a:extLst>
                </a:gridCol>
                <a:gridCol w="2824816">
                  <a:extLst>
                    <a:ext uri="{9D8B030D-6E8A-4147-A177-3AD203B41FA5}">
                      <a16:colId xmlns:a16="http://schemas.microsoft.com/office/drawing/2014/main" val="969472540"/>
                    </a:ext>
                  </a:extLst>
                </a:gridCol>
                <a:gridCol w="1507156">
                  <a:extLst>
                    <a:ext uri="{9D8B030D-6E8A-4147-A177-3AD203B41FA5}">
                      <a16:colId xmlns:a16="http://schemas.microsoft.com/office/drawing/2014/main" val="2041483493"/>
                    </a:ext>
                  </a:extLst>
                </a:gridCol>
              </a:tblGrid>
              <a:tr h="1097280">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和而</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不同</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国无法不治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民无法不立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遥知百国微茫外</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未敢忘危负岁华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言必信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行必果</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180242"/>
                  </a:ext>
                </a:extLst>
              </a:tr>
            </a:tbl>
          </a:graphicData>
        </a:graphic>
      </p:graphicFrame>
      <p:sp>
        <p:nvSpPr>
          <p:cNvPr id="5" name="矩形 4"/>
          <p:cNvSpPr/>
          <p:nvPr/>
        </p:nvSpPr>
        <p:spPr>
          <a:xfrm>
            <a:off x="6662644" y="2900869"/>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1603433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873"/>
            <a:ext cx="11485848" cy="2792239"/>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天下为公、民为邦本、为政以德、革故鼎新、任人唯贤、天人合一、自强不息、厚德载物、讲信修睦、亲仁善邻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个写入党的二十大报告的中国古语，蕴含了丰富的治国理政思想。这彰显了中国的（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道路自信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制度自信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理论自信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文化自信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060648" y="2855936"/>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1351250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0823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红旗渠修建于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年代，是勤劳勇敢的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万河南林州人民苦战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个春秋，在太行山悬崖峭壁上修成的全长</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1 500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千米的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人工天河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。在红旗渠修建过程中，形成了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自力更生、艰苦创业、团结协作、无私奉献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的红旗渠精神。下列关于红旗渠精神的重要性的说法正确的是（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红旗渠精神激励国民自觉高扬民族精神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放飞梦想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创造精彩人生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红旗渠精神属于中华民族生生不息、发展壮大的强大精神支柱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红旗渠精神是实现中华民族伟大复兴的价值引领和价值导向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红旗渠精神是激励中华儿女为实现中国梦而奋斗的不竭精神动力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511030" y="2708920"/>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260605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873"/>
            <a:ext cx="11485848" cy="2792239"/>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下列选项中能体现社会主义核心价值观中社会层面的价值要求的是（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捐躯赴国难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视死忽如归</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木受绳则直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人学法则慎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海内存知己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天涯若比邻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天行健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君子以自强不息</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003890" y="1772816"/>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1738123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69042"/>
            <a:ext cx="11485848" cy="500823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用生命坚守初心使命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的黄文秀，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深藏功名不负铮铮誓言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的张富清，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排雷英雄战士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杜富国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一大批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时代楷模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，一个个响亮的名字，犹如一面面迎风招展的旗帜，无所畏惧、屹立不倒。这些楷模（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传递美好情感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彰显国人风貌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凝聚爱国追求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守望精神家园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积极承担责任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只为获取回报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发挥榜样力量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鼓舞国人奋进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662644" y="2086726"/>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3910763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尊重世界文明多样性，以文明交流超越文明隔阂，以文明互鉴超越文明冲突，以文明共存超越文明优越。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以下内容符合这一理念的是（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中俄数学中心</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开创的合作模式助推国际科技合作新格局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要依靠自己的力量端稳</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饭碗</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就必须提升我国种业自主创新能力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中国复眼</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二期项目将实现对千万公里以外的小行星探测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中国驻美使馆在</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国际茶日</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诚邀美国各界人士共享茶香雅韵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200690" y="1908206"/>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280113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0973"/>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英语中有许多包含中文渊源的词语：如</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tofu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豆腐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Peking duck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北京烤鸭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），让更多外国人记住了中国的美食；</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Confucius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孔子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Laozi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），让世界认识了一个具有文化底蕴的文化大国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这体现了（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中外文化不断走向统一</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中华文化得到了创新发展</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中华文化已获世界认可</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中华文化进一步走向世界</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967928" y="2608034"/>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354583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5007"/>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为了加强新时代爱国主义教育，传承和弘扬爱国主义精神</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根据《中华人民共和国宪法》，我国制定《中华人民共和国爱国主义教育法》。制定此法，目的是以法治方式推动和保障新时代爱国主义教育。爱国有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有助于（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更好地发挥法律的规范和教化作用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强化法律对道德建设的促进作用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更好地维护未成年人的合法权益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弘扬民族精神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培育社会主义核心价值观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814258" y="2348880"/>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52185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文化是一个国家、一个民族的灵魂。在历史长河中，中国人民创造了源远流长、博大精深的中华文化，它滋养着一代又一代中华儿女。江苏省某校九年级（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）班同学以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感受文化魅力　增强文化自信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为主题，开展实践探究活动，请你参与其中并完成相关任务。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创新中的文化遗产</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第一组同学关注到以下信息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日是国际博物馆日。习近平总书记一直高度重视博物馆工作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强调</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要把博物馆事业搞好</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指出要加强文物保护利用和文化遗产保护传承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提高文物研究阐释和展示传播水平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让文物真正活起来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成为加强社会主义精神文明建设的深厚滋养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成为扩大中华文化国际影响力的重要名片。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）结合材料，请就如何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让文物真正活起来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贡献你的智慧。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83804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8889"/>
            <a:ext cx="11485848" cy="2792239"/>
          </a:xfrm>
        </p:spPr>
        <p:txBody>
          <a:bodyPr/>
          <a:lstStyle/>
          <a:p>
            <a:pPr hangingPunct="0">
              <a:spcAft>
                <a:spcPts val="0"/>
              </a:spcAft>
            </a:pP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要重视历史文化遗产的传承与创新，发展文化产业，推动中华优秀传统文化创造性转化、创新性发展。</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不忘本来，吸收外来，面向未来，不断铸就中华文化新辉煌。</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加大对历史文化遗产保护的宣传力度，在全社会营造保护历史文化遗产的良好氛围，为遗产的保护奠定坚实的社会基础。</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公民要树立保护历史文化遗产的意识，积极宣传并自觉保护历史文化遗产。</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051740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416320"/>
          </a:xfrm>
        </p:spPr>
        <p:txBody>
          <a:bodyPr/>
          <a:lstStyle/>
          <a:p>
            <a:pPr indent="609600"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习近平总书记在山西考察时强调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百团大战的历史壮举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充分展现了我们党在全民族抗战中的中流砥柱作用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充分展现了党领导的人民战争的磅礴力量。</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要讲好抗战故事</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把伟大抗战精神一代代传下去。</a:t>
            </a:r>
            <a:r>
              <a:rPr lang="en-US" altLang="zh-CN"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smtClean="0"/>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以爱国主义为核心的团结统一、爱好和平、勤劳勇敢、自强不息的伟大民族精神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伟大民族精神始终是中华民族生生不息、发展壮大的强大精神支</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78582" y="1052736"/>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4" name="矩形 3"/>
          <p:cNvSpPr/>
          <p:nvPr/>
        </p:nvSpPr>
        <p:spPr>
          <a:xfrm>
            <a:off x="387426" y="3140968"/>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1028710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传承中的法治文化</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第二组同学对中国古代法律文化遗产非常感兴趣。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在五千多年漫长的文明发展史中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中国人民留下的灿若星河的优秀传统法律文化遗产至今仍闪烁着智慧的光芒</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源源不断地为中国特色社会主义法治建设提供养分和启迪</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法非从天下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非从地出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发于人间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合乎人心而已。</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《慎子</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逸文》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天下之事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不难于立法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而难于法之必行。</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《请稽查章奏随事考成以修实政疏》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以古人之规矩，开自己之生面。</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任选上述其中一句法治名言，谈谈你</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086438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00857"/>
            <a:ext cx="11485848" cy="2792239"/>
          </a:xfrm>
        </p:spPr>
        <p:txBody>
          <a:bodyPr/>
          <a:lstStyle/>
          <a:p>
            <a:pPr hangingPunct="0">
              <a:spcAft>
                <a:spcPts val="0"/>
              </a:spcAf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：良法反映最广大人民群众的意志和利益，反映社会发展的规律，维护公民的基本权利，符合公平正义要求，促进人与社会的共同发展。</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：要努力使每一项立法都得到人民群众的普遍拥护，使每一部法律法规都得到严格执行，使每一个司法案件都体现公平正义，使每一位公民都成为法治的忠实崇尚者、自觉遵守者和坚定捍卫者。</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482484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演变中的红色文化</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第三组同学开展了好书分享活动。以下是小雅同学的分享。</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好书分享</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书名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《红星照耀中国》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作者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埃德加</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斯诺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推荐理由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革命先烈的信念坚如磐石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以书中人物为代表的那些即使牺牲自己也要保全他人的高贵灵魂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中国的脊梁</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为中国历经艰难走向独立富强提供伟大精神力量。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）参照小雅同学的分享，推荐一本弘扬优秀中华文化的作品，并给出推荐</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406574" y="1340768"/>
            <a:ext cx="11377264" cy="3312368"/>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矩形 4"/>
          <p:cNvSpPr/>
          <p:nvPr/>
        </p:nvSpPr>
        <p:spPr>
          <a:xfrm>
            <a:off x="404987" y="5662989"/>
            <a:ext cx="11378852" cy="646331"/>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略。答案符合题意，言之有理即可。</a:t>
            </a:r>
            <a:endParaRPr lang="zh-CN" altLang="zh-CN" sz="900">
              <a:solidFill>
                <a:srgbClr val="000000"/>
              </a:solidFill>
              <a:cs typeface="Times New Roman" panose="02020603050405020304" pitchFamily="18" charset="0"/>
            </a:endParaRPr>
          </a:p>
        </p:txBody>
      </p:sp>
    </p:spTree>
    <p:extLst>
      <p:ext uri="{BB962C8B-B14F-4D97-AF65-F5344CB8AC3E}">
        <p14:creationId xmlns:p14="http://schemas.microsoft.com/office/powerpoint/2010/main" val="154095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阅读材料，回答下列问题。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【释疑解惑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感受文化魅力】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国产动画电影以不足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亿元的成本斩获百亿票房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并拿下全球动画电影票房冠军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顶流</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。该电影何以成为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顶流</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带着疑问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小林查阅了相关资料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电影巧妙融入《山海经》神兽、阴阳五行等中国元素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并运用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动画特效技术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赋予传统</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IP</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新的生命力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被外媒评价为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东方美学与全球叙事的完美融合</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创作团队专注攻克电影制作过程中遇到的难题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历经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年打磨剧本</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年制作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修改达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余稿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家中国动画公司联合攻坚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多位制作人员参与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影片主人公哪吒坚守着</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我命由我不由天</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的坚定信念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敢于与命运顽强抗争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最终在爱与友情的淬炼中涅槃重生。</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161203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【落实行动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传承文化精神】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国务院新闻办公室公开发布中国人民抗日战争暨世界反法西斯战争胜利</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周年纪念活动标识。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识由长城、橄榄枝、光辉、数字</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识传达的伟大抗战精神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是中华优秀传统文化的体现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长城象征全民族众志成城奋勇抗战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寓意以爱国主义为核心的伟大民族精神是抗战胜利的决定因素。橄榄枝象征中国人民经过艰苦卓绝的抗战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用胜利赢得和平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寓意中国人民同各国人民团结起来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珍爱和平、维护和平。光辉围合而成的胜利之门象征中国人民抗日战争和世界反法西斯战争的胜利是正义战胜邪恶、光明战胜黑暗、进步战胜反动的伟大胜利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寓意在中国共产党的坚强领导下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中华民族实现伟大复兴的前景无比光明。</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083841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）结合材料一，运用中华优秀传统文化的相关知识，回答小林的疑问。</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89005"/>
            <a:ext cx="11485848" cy="390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影片融入《山海经》和阴阳五行等中国元素，是弘扬、传承和发展中华优秀传统文化的行为。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影片运用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动画特效技术，赋予传统</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IP</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新的生命力，落实了革故鼎新、与时俱进的思想理念。</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年打磨剧本，</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年制作，修改达</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余稿，体现了脚踏实地、实事求是的思想。</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创作团队彰显了自强不息、敬业乐群（</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团结协作、团队精神</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）的中华传统美德，用担当和精益求精精神，保证了影片的高质量。</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体现了形神兼备、情景交融的美学追求，展现了独特的东方美学魅力。</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传递了向上向善的思想文化，呈现了积极向上的价值观，引发观众共鸣。</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25187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）根据材料二，结合所学知识，谈谈中学生如何践行伟大抗战精神。</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1340768"/>
            <a:ext cx="11485848" cy="4454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树立远大理想，热爱祖国，将个人命运与国家命运相结合。</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胸怀天下，勇于担当家国责任，关爱他人，服务社会。</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自强不息，培养顽强的意志和不屈的精神，勇于面对困难和挑战。</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坚持做正义的事情，维护国家和社会公共利益，坚守民族大义。</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努力学习科学文化知识，敬业乐群，团结协作，提升振兴中华的能力。</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利用课余时间，通过参观抗战纪念馆、阅读抗战书籍等方式，深入了解抗战历史。</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借助校园广播、班级黑板报、社交媒体等渠道，积极向身边的人传播抗战知识和抗战精神，让更多的人了解历史，珍惜和平。</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敢于跟破坏和平的违法行为作</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斗争。</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66495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9106"/>
            <a:ext cx="11485848" cy="3970318"/>
          </a:xfrm>
        </p:spPr>
        <p:txBody>
          <a:bodyPr/>
          <a:lstStyle/>
          <a:p>
            <a:pPr indent="609600"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习近平总书记在黔东南州黎平县肇兴侗寨考察时强调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少数民族文化是中华文化不可或缺的组成部分</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既要保护有形的村落、民居、特色建筑风貌</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传承无形的非物质文化遗产</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又要推动其创造性转化、创新性发展</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让民族特色在利用中更加鲜亮</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不断焕发新的光彩</a:t>
            </a:r>
            <a:r>
              <a:rPr lang="en-US" altLang="zh-CN"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④⑤</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中华文化源远流长、博大精深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坚定文化自信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发展中国特色社会主义文</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78582" y="872377"/>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4" name="矩形 3"/>
          <p:cNvSpPr/>
          <p:nvPr/>
        </p:nvSpPr>
        <p:spPr>
          <a:xfrm>
            <a:off x="387426" y="3502169"/>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2558960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86991"/>
            <a:ext cx="11485848" cy="5078313"/>
          </a:xfrm>
        </p:spPr>
        <p:txBody>
          <a:bodyPr/>
          <a:lstStyle/>
          <a:p>
            <a:pPr indent="609600"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中国共产党第二十届中央委员会第四次全体会议在北京举行。全会提出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激发全民族文化创新创造活力</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繁荣发展社会主义文化。坚持马克思主义在意识形态领域的指导地位</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植根博大精深的中华文明</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顺应信息技术发展潮流</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发展具有强大思想引领力、精神凝聚力、价值感召力、国际影响力的新时代中国特色社会主义文化</a:t>
            </a:r>
            <a:r>
              <a:rPr lang="en-US" altLang="zh-CN"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④⑤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扎实推进文化强国建设。要弘扬和践行社会主义核心价值观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大力繁荣文化事业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加快发展文化产业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提升中华文明传播力影响力。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中华文化源远流长、博大精深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坚定文化自信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发展中国特色社会主义文</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78582" y="869237"/>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4" name="矩形 3"/>
          <p:cNvSpPr/>
          <p:nvPr/>
        </p:nvSpPr>
        <p:spPr>
          <a:xfrm>
            <a:off x="387426" y="4488050"/>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5584469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032"/>
            <a:ext cx="11485848" cy="4339650"/>
          </a:xfrm>
        </p:spPr>
        <p:txBody>
          <a:bodyPr/>
          <a:lstStyle/>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材料五</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sz="23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感动中国</a:t>
            </a:r>
            <a:r>
              <a:rPr lang="en-US" altLang="zh-CN" sz="2300"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en-US"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3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年度人物</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一个个闪耀的名字</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刻写了伟大时代的凡人善举</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一串串感人的事迹</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彰显着推进社会前进的精神力量。</a:t>
            </a:r>
            <a:r>
              <a:rPr lang="en-US" altLang="zh-CN" sz="2300"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航天专家栾恩杰</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擎炬照月华</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拼命书记</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范振喜</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无私天地阔</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火箭少女</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郑钦文</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盛世展英姿</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一人撑起一大家的</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好人</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曲亚波</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情义写春秋</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最美志愿者吕明玉</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善德远馨香</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保定学院西部支教群体</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青春绽芳华</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英勇船长沈华忠</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大义逐浪高</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人民的好干部李东</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危难显本色</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励志学子庞众望</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励志启华章</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百岁老兵李登月</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烽火铸丹心</a:t>
            </a:r>
            <a:r>
              <a:rPr lang="zh-CN" altLang="zh-CN" sz="23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sz="23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中华传统美德是中华文化的精髓</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我们要践行中华传统美</a:t>
            </a:r>
            <a:r>
              <a:rPr lang="zh-CN" altLang="zh-CN" sz="23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德</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78582" y="836712"/>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4" name="矩形 3"/>
          <p:cNvSpPr/>
          <p:nvPr/>
        </p:nvSpPr>
        <p:spPr>
          <a:xfrm>
            <a:off x="387426" y="4320135"/>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8743268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90930"/>
            <a:ext cx="11485848" cy="3970318"/>
          </a:xfrm>
        </p:spPr>
        <p:txBody>
          <a:bodyPr/>
          <a:lstStyle/>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第十九届中华老字号博览会于</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rPr>
              <a:t>2025</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rPr>
              <a:t>9</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rPr>
              <a:t>19</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日在上海展览中心启幕。</a:t>
            </a:r>
            <a:r>
              <a:rPr lang="en-US" altLang="zh-CN" baseline="30000">
                <a:solidFill>
                  <a:srgbClr val="000000"/>
                </a:solidFill>
                <a:latin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本届博览会以</a:t>
            </a:r>
            <a:r>
              <a:rPr lang="en-US" altLang="zh-CN">
                <a:solidFill>
                  <a:srgbClr val="000000"/>
                </a:solidFill>
                <a:latin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传承焕新篇</a:t>
            </a:r>
            <a:r>
              <a:rPr lang="en-US" altLang="zh-CN">
                <a:solidFill>
                  <a:srgbClr val="000000"/>
                </a:solidFill>
                <a:latin typeface="Times New Roman" panose="02020603050405020304" pitchFamily="18" charset="0"/>
                <a:ea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国潮正当时</a:t>
            </a:r>
            <a:r>
              <a:rPr lang="en-US" altLang="zh-CN">
                <a:solidFill>
                  <a:srgbClr val="000000"/>
                </a:solidFill>
                <a:latin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为主题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a:t>
            </a:r>
            <a:r>
              <a:rPr lang="en-US" altLang="zh-CN">
                <a:solidFill>
                  <a:srgbClr val="000000"/>
                </a:solidFill>
                <a:latin typeface="Times New Roman" panose="02020603050405020304" pitchFamily="18" charset="0"/>
                <a:ea typeface="宋体" panose="02010600030101010101" pitchFamily="2" charset="-122"/>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万平方米展区汇集了全国超过</a:t>
            </a:r>
            <a:r>
              <a:rPr lang="en-US" altLang="zh-CN">
                <a:solidFill>
                  <a:srgbClr val="000000"/>
                </a:solidFill>
                <a:latin typeface="Times New Roman" panose="02020603050405020304" pitchFamily="18" charset="0"/>
                <a:ea typeface="宋体" panose="02010600030101010101" pitchFamily="2" charset="-122"/>
              </a:rPr>
              <a:t>200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家老字号品牌及产业链机构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覆盖食品、医药、服装、鞋帽、文创、工艺品等多元领域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更有非遗展演、跨界新品和沉浸式体验等亮点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打造一场</a:t>
            </a:r>
            <a:r>
              <a:rPr lang="en-US" altLang="zh-CN">
                <a:solidFill>
                  <a:srgbClr val="000000"/>
                </a:solidFill>
                <a:latin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可逛、可品、可购、可娱</a:t>
            </a:r>
            <a:r>
              <a:rPr lang="en-US" altLang="zh-CN">
                <a:solidFill>
                  <a:srgbClr val="000000"/>
                </a:solidFill>
                <a:latin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的老字号文化盛宴</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中华文化源远流长、博大精</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78582" y="1386825"/>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4" name="矩形 3"/>
          <p:cNvSpPr/>
          <p:nvPr/>
        </p:nvSpPr>
        <p:spPr>
          <a:xfrm>
            <a:off x="387426" y="4537925"/>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0013064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12880"/>
            <a:ext cx="11485848" cy="3416320"/>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要加强非物质文化遗产保护和传承</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积极培养传承人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让非物质文化遗产绽放出更加迷人的光彩。</a:t>
            </a:r>
            <a:r>
              <a:rPr lang="en-US" altLang="zh-CN"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党的十八大以来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中国秉持赓续传统、修复生态的文化发展战略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在发掘保护、传承发展的过程中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使诸多深藏于民间的</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非遗</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项目存续状态发生了积极变化。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坚定文化自信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发展中国特色社会主义文</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78582" y="1512494"/>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4" name="矩形 3"/>
          <p:cNvSpPr/>
          <p:nvPr/>
        </p:nvSpPr>
        <p:spPr>
          <a:xfrm>
            <a:off x="387426" y="4142286"/>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8869943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78846"/>
            <a:ext cx="11485848" cy="2862322"/>
          </a:xfrm>
        </p:spPr>
        <p:txBody>
          <a:bodyPr/>
          <a:lstStyle/>
          <a:p>
            <a:pPr indent="609600"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英雄先烈是我们民族的脊梁。每年的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日是我国的烈士纪念日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以国之名缅怀英烈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是对中国近代以来为争取民族独立、国家富强、人民幸福而牺牲的英烈的深情礼赞</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更是对中华民族精神根脉的守护与延续。</a:t>
            </a:r>
            <a:r>
              <a:rPr lang="en-US" altLang="zh-CN"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以爱国主义为核心的团结统一、爱好和平、勤劳勇敢、自强不息的伟大民族精</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44078" y="1801687"/>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4" name="矩形 3"/>
          <p:cNvSpPr/>
          <p:nvPr/>
        </p:nvSpPr>
        <p:spPr>
          <a:xfrm>
            <a:off x="387426" y="3854254"/>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254206144"/>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617</TotalTime>
  <Words>3633</Words>
  <Application>Microsoft Office PowerPoint</Application>
  <PresentationFormat>自定义</PresentationFormat>
  <Paragraphs>183</Paragraphs>
  <Slides>36</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36</vt:i4>
      </vt:variant>
    </vt:vector>
  </HeadingPairs>
  <TitlesOfParts>
    <vt:vector size="45" baseType="lpstr">
      <vt:lpstr>Calibri</vt:lpstr>
      <vt:lpstr>仿宋</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607</cp:revision>
  <dcterms:created xsi:type="dcterms:W3CDTF">2020-11-06T05:24:00Z</dcterms:created>
  <dcterms:modified xsi:type="dcterms:W3CDTF">2025-11-15T13:58:13Z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